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9"/>
  </p:notesMasterIdLst>
  <p:sldIdLst>
    <p:sldId id="256" r:id="rId3"/>
    <p:sldId id="257" r:id="rId4"/>
    <p:sldId id="258" r:id="rId5"/>
    <p:sldId id="269" r:id="rId6"/>
    <p:sldId id="270" r:id="rId7"/>
    <p:sldId id="271" r:id="rId8"/>
    <p:sldId id="276" r:id="rId9"/>
    <p:sldId id="272" r:id="rId10"/>
    <p:sldId id="273" r:id="rId11"/>
    <p:sldId id="277" r:id="rId12"/>
    <p:sldId id="275" r:id="rId13"/>
    <p:sldId id="274" r:id="rId14"/>
    <p:sldId id="280" r:id="rId15"/>
    <p:sldId id="278" r:id="rId16"/>
    <p:sldId id="279" r:id="rId17"/>
    <p:sldId id="281" r:id="rId18"/>
    <p:sldId id="282" r:id="rId19"/>
    <p:sldId id="283" r:id="rId20"/>
    <p:sldId id="293" r:id="rId21"/>
    <p:sldId id="286" r:id="rId22"/>
    <p:sldId id="287" r:id="rId23"/>
    <p:sldId id="288" r:id="rId24"/>
    <p:sldId id="289" r:id="rId25"/>
    <p:sldId id="290" r:id="rId26"/>
    <p:sldId id="291" r:id="rId27"/>
    <p:sldId id="29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00E6A-5327-43B4-AF3E-54CDF1F196CA}" type="datetimeFigureOut">
              <a:rPr lang="ru-RU" smtClean="0"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588B1-AA5D-4BA0-BE03-CB6A27A92A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88B1-AA5D-4BA0-BE03-CB6A27A92A4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88B1-AA5D-4BA0-BE03-CB6A27A92A49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588B1-AA5D-4BA0-BE03-CB6A27A92A49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0DA1D-F8C4-4503-958D-FE0B1ED40C1D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69411-63E1-4AD4-8D16-01D2716D8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rmAutofit/>
          </a:bodyPr>
          <a:lstStyle/>
          <a:p>
            <a:r>
              <a:rPr lang="ru-RU" dirty="0" smtClean="0"/>
              <a:t>Храм </a:t>
            </a:r>
            <a:br>
              <a:rPr lang="ru-RU" dirty="0" smtClean="0"/>
            </a:br>
            <a:r>
              <a:rPr lang="ru-RU" dirty="0" smtClean="0"/>
              <a:t>во имя</a:t>
            </a:r>
            <a:br>
              <a:rPr lang="ru-RU" dirty="0" smtClean="0"/>
            </a:br>
            <a:r>
              <a:rPr lang="ru-RU" dirty="0" smtClean="0"/>
              <a:t>Смоленской </a:t>
            </a:r>
            <a:r>
              <a:rPr lang="ru-RU" dirty="0" smtClean="0"/>
              <a:t>иконы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Божией матери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В </a:t>
            </a:r>
            <a:r>
              <a:rPr lang="ru-RU" sz="3100" dirty="0" smtClean="0"/>
              <a:t>2013 г. были подготовлены документы для реставрационных работ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User\Desktop\Державино-хра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4143380"/>
            <a:ext cx="3607724" cy="240237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4041775" cy="4786346"/>
          </a:xfrm>
        </p:spPr>
        <p:txBody>
          <a:bodyPr>
            <a:noAutofit/>
          </a:bodyPr>
          <a:lstStyle/>
          <a:p>
            <a:r>
              <a:rPr lang="ru-RU" dirty="0" smtClean="0"/>
              <a:t>Работу по реставрации храма координирует директор благотворительного фонда имени Г.Р.Державина, кандидат исторических наук, журналист Сергей Викторович </a:t>
            </a:r>
            <a:r>
              <a:rPr lang="ru-RU" dirty="0" err="1" smtClean="0"/>
              <a:t>Колычев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 2015 года начались реставрационные работы .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29811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420" y="1500174"/>
            <a:ext cx="364698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Настоятелем храма  является отец </a:t>
            </a:r>
            <a:r>
              <a:rPr lang="ru-RU" dirty="0" err="1" smtClean="0"/>
              <a:t>Никандр</a:t>
            </a:r>
            <a:endParaRPr lang="ru-RU" dirty="0"/>
          </a:p>
        </p:txBody>
      </p:sp>
      <p:pic>
        <p:nvPicPr>
          <p:cNvPr id="5" name="Picture 2" descr="C:\Users\User\Desktop\xl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71604" y="1571612"/>
            <a:ext cx="714380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Достоверно определено, что образа (до десяти икон) в иконостас главного алтаря написал В.Л.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– великий русский портретист, академик, автор широко известных портретов Екатерины II, Павла I, особ высшего света и самого Г.Р. </a:t>
            </a:r>
            <a:r>
              <a:rPr lang="ru-RU" dirty="0" err="1" smtClean="0"/>
              <a:t>Державина.В</a:t>
            </a:r>
            <a:r>
              <a:rPr lang="ru-RU" dirty="0" smtClean="0"/>
              <a:t> Петербурге </a:t>
            </a:r>
            <a:r>
              <a:rPr lang="ru-RU" dirty="0" err="1" smtClean="0"/>
              <a:t>Боровиковский</a:t>
            </a:r>
            <a:r>
              <a:rPr lang="ru-RU" dirty="0" smtClean="0"/>
              <a:t> входил в державинский кружок, и тот заказал ему иконы. Они были написаны на картоне.</a:t>
            </a:r>
            <a:endParaRPr lang="ru-RU" dirty="0"/>
          </a:p>
        </p:txBody>
      </p:sp>
      <p:pic>
        <p:nvPicPr>
          <p:cNvPr id="6" name="Picture 2" descr="C:\Users\User\Desktop\DWssRgvU8AAxk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347482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Правый предел храма назван в честь великомученицы Екатерины, там находились иконы, написанные первой женой Державина Екатериной </a:t>
            </a:r>
            <a:r>
              <a:rPr lang="ru-RU" dirty="0" err="1" smtClean="0"/>
              <a:t>Бастидон,ее</a:t>
            </a:r>
            <a:r>
              <a:rPr lang="ru-RU" dirty="0" smtClean="0"/>
              <a:t> мать была кормилицей императора Павла 1</a:t>
            </a:r>
            <a:endParaRPr lang="ru-RU" dirty="0"/>
          </a:p>
        </p:txBody>
      </p:sp>
      <p:pic>
        <p:nvPicPr>
          <p:cNvPr id="5" name="Picture 2" descr="C:\Users\User\Desktop\860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338389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28662" y="590394"/>
            <a:ext cx="771530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Установлено, что проектированием иконостасов для храма занималась и лично Е.Я.  Державина. Более того, вероятно она получила особое благословение на написание икон (в те годы женщины иконописью не занимались), и один из придельных (правый придел) иконостасов был убран работами ее кисти. Престол во имя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Екатерины был устроен Г.Р. Державиным согласно русской благочестивой традиции в честь святой покровительницы своей первой супруги, раннюю смерть которой он тяжело переживал.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Иконы </a:t>
            </a:r>
            <a:r>
              <a:rPr lang="ru-RU" dirty="0" err="1" smtClean="0"/>
              <a:t>Боровиковского</a:t>
            </a:r>
            <a:r>
              <a:rPr lang="ru-RU" dirty="0" smtClean="0"/>
              <a:t> и первой жены Державина, Екатерины, не сохранились. Они исчезли в годы Гражданской </a:t>
            </a:r>
            <a:r>
              <a:rPr lang="ru-RU" dirty="0" smtClean="0"/>
              <a:t>войны.</a:t>
            </a:r>
            <a:endParaRPr lang="ru-RU" dirty="0"/>
          </a:p>
        </p:txBody>
      </p:sp>
      <p:pic>
        <p:nvPicPr>
          <p:cNvPr id="3077" name="Picture 5" descr="C:\Users\User\Desktop\29808b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14340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Левый предел храма  </a:t>
            </a:r>
            <a:r>
              <a:rPr lang="ru-RU" dirty="0" smtClean="0"/>
              <a:t> </a:t>
            </a:r>
            <a:r>
              <a:rPr lang="ru-RU" dirty="0" smtClean="0"/>
              <a:t>во имя иконы </a:t>
            </a:r>
            <a:r>
              <a:rPr lang="ru-RU" dirty="0" smtClean="0"/>
              <a:t>Знамение. Икона Знамение </a:t>
            </a:r>
            <a:r>
              <a:rPr lang="ru-RU" dirty="0" smtClean="0"/>
              <a:t>была семейной иконой Державиных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Отец Державина, отправляясь на службу брал эту икону </a:t>
            </a:r>
            <a:r>
              <a:rPr lang="ru-RU" dirty="0" smtClean="0"/>
              <a:t>с собой.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5" name="Picture 1" descr="C:\Users\User\Desktop\fe96ac7b11a0c6e8c3478b00d94cb27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440055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Росписи храма относятся к началу 20 века</a:t>
            </a:r>
            <a:r>
              <a:rPr lang="ru-RU" dirty="0" smtClean="0"/>
              <a:t>, выполнены в стиле модерн. Роспись имеет своим образцом росписи Владимирского собора в Киеве. Киевская живопись выполнена выдающимися художниками Виктором Васнецовым, Михаилом Нестеровым, Михаилом Врубелем и  сразу стала эталоном для росписей нескольких известнейших храмов Российской империи.</a:t>
            </a:r>
          </a:p>
          <a:p>
            <a:endParaRPr lang="ru-RU" dirty="0"/>
          </a:p>
        </p:txBody>
      </p:sp>
      <p:pic>
        <p:nvPicPr>
          <p:cNvPr id="5" name="Picture 4" descr="http://vestirama.ru/assets/templates/images/photo/f042ad3e935f06c73ce15d450973cc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00174"/>
            <a:ext cx="4543428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Восстановлением росписей занимались </a:t>
            </a:r>
            <a:r>
              <a:rPr lang="ru-RU" dirty="0" smtClean="0"/>
              <a:t>художники- реставраторы из Москвы. Они восстанавливали роспись Николая угодника в одной из башен Кремля.</a:t>
            </a:r>
            <a:endParaRPr lang="ru-RU" dirty="0"/>
          </a:p>
        </p:txBody>
      </p:sp>
      <p:pic>
        <p:nvPicPr>
          <p:cNvPr id="107521" name="Picture 1" descr="C:\Users\User\Desktop\unnamed-2-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14422"/>
            <a:ext cx="4038600" cy="3028143"/>
          </a:xfrm>
          <a:prstGeom prst="rect">
            <a:avLst/>
          </a:prstGeom>
          <a:noFill/>
        </p:spPr>
      </p:pic>
      <p:pic>
        <p:nvPicPr>
          <p:cNvPr id="107522" name="Picture 2" descr="C:\Users\User\Desktop\2980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929066"/>
            <a:ext cx="4000496" cy="2664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Данные росписи были выполнены в 1912 году. Об этом свидетельствует автограф </a:t>
            </a:r>
            <a:r>
              <a:rPr lang="ru-RU" dirty="0" smtClean="0"/>
              <a:t>художника Семена </a:t>
            </a:r>
            <a:r>
              <a:rPr lang="ru-RU" dirty="0" err="1" smtClean="0"/>
              <a:t>Чичканова</a:t>
            </a:r>
            <a:r>
              <a:rPr lang="ru-RU" dirty="0" smtClean="0"/>
              <a:t>.  </a:t>
            </a:r>
            <a:r>
              <a:rPr lang="ru-RU" dirty="0" err="1" smtClean="0"/>
              <a:t>С.Чичканов</a:t>
            </a:r>
            <a:r>
              <a:rPr lang="ru-RU" dirty="0" smtClean="0"/>
              <a:t>- художник из Самары 1886 г.р. расстрелян в Самаре в 14.03. 1938 году. </a:t>
            </a:r>
          </a:p>
          <a:p>
            <a:endParaRPr lang="ru-RU" dirty="0"/>
          </a:p>
        </p:txBody>
      </p:sp>
      <p:pic>
        <p:nvPicPr>
          <p:cNvPr id="111618" name="Picture 2" descr="C:\Users\User\Desktop\unnamed-1-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392863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Храм</a:t>
            </a:r>
            <a:br>
              <a:rPr lang="ru-RU" sz="2700" b="1" dirty="0" smtClean="0"/>
            </a:br>
            <a:r>
              <a:rPr lang="ru-RU" sz="2700" b="1" dirty="0" smtClean="0"/>
              <a:t> во </a:t>
            </a:r>
            <a:r>
              <a:rPr lang="ru-RU" sz="2700" b="1" dirty="0" smtClean="0"/>
              <a:t>имя  Смоленской иконы </a:t>
            </a:r>
            <a:r>
              <a:rPr lang="ru-RU" sz="2700" b="1" dirty="0" smtClean="0"/>
              <a:t> </a:t>
            </a:r>
            <a:r>
              <a:rPr lang="ru-RU" sz="2700" b="1" dirty="0" smtClean="0"/>
              <a:t>Божией </a:t>
            </a:r>
            <a:r>
              <a:rPr lang="ru-RU" sz="2700" b="1" dirty="0" smtClean="0"/>
              <a:t>матери</a:t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2700" b="1" dirty="0" smtClean="0"/>
              <a:t>построен Г.Р. </a:t>
            </a:r>
            <a:r>
              <a:rPr lang="ru-RU" sz="2700" b="1" dirty="0" smtClean="0"/>
              <a:t>Державиным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Освящен 20 октября  1796г.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Picture 3" descr="C:\Users\User\Desktop\30979_20170823_0918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2143116"/>
            <a:ext cx="8031458" cy="452596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Одна </a:t>
            </a:r>
            <a:r>
              <a:rPr lang="ru-RU" sz="2700" b="1" dirty="0" smtClean="0"/>
              <a:t>из тайн державинского храма привела </a:t>
            </a:r>
            <a:r>
              <a:rPr lang="ru-RU" sz="2700" b="1" dirty="0" smtClean="0"/>
              <a:t> </a:t>
            </a:r>
            <a:r>
              <a:rPr lang="ru-RU" sz="2700" b="1" dirty="0" smtClean="0"/>
              <a:t>к продолжению незавершенной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повести </a:t>
            </a:r>
            <a:r>
              <a:rPr lang="ru-RU" sz="2700" b="1" dirty="0" smtClean="0"/>
              <a:t>Аксакова «Наташа».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Наташа- та самая «сестрица </a:t>
            </a:r>
            <a:r>
              <a:rPr lang="ru-RU" dirty="0" err="1" smtClean="0"/>
              <a:t>Наташинька</a:t>
            </a:r>
            <a:r>
              <a:rPr lang="ru-RU" dirty="0" smtClean="0"/>
              <a:t>» или «</a:t>
            </a:r>
            <a:r>
              <a:rPr lang="ru-RU" dirty="0" err="1" smtClean="0"/>
              <a:t>Надеженька</a:t>
            </a:r>
            <a:r>
              <a:rPr lang="ru-RU" dirty="0" smtClean="0"/>
              <a:t>». Её женихи :</a:t>
            </a:r>
            <a:r>
              <a:rPr lang="ru-RU" dirty="0" err="1" smtClean="0"/>
              <a:t>Солобуев</a:t>
            </a:r>
            <a:r>
              <a:rPr lang="ru-RU" dirty="0" smtClean="0"/>
              <a:t>- сын владельца богатых чугунных заводов Вятской губернии Мосолов, а Шатов – Шишков, помещик </a:t>
            </a:r>
            <a:r>
              <a:rPr lang="ru-RU" dirty="0" err="1" smtClean="0"/>
              <a:t>Бузулукского</a:t>
            </a:r>
            <a:r>
              <a:rPr lang="ru-RU" dirty="0" smtClean="0"/>
              <a:t> уезда Самарской губернии. Об этом сам автор написал в предисловии, размещенном в полном собрании сочинений 1886г.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Флегонт</a:t>
            </a:r>
            <a:r>
              <a:rPr lang="ru-RU" dirty="0" smtClean="0"/>
              <a:t> </a:t>
            </a:r>
            <a:r>
              <a:rPr lang="ru-RU" dirty="0" err="1" smtClean="0"/>
              <a:t>Солобуев</a:t>
            </a:r>
            <a:r>
              <a:rPr lang="ru-RU" dirty="0" smtClean="0"/>
              <a:t> приехал в Оренбургскую  </a:t>
            </a:r>
            <a:r>
              <a:rPr lang="ru-RU" dirty="0" smtClean="0"/>
              <a:t>губернию на </a:t>
            </a:r>
            <a:r>
              <a:rPr lang="ru-RU" dirty="0" smtClean="0"/>
              <a:t>серный источник у степной речки Большой Сургут</a:t>
            </a:r>
            <a:r>
              <a:rPr lang="ru-RU" dirty="0" smtClean="0"/>
              <a:t>. Тут </a:t>
            </a:r>
            <a:r>
              <a:rPr lang="ru-RU" dirty="0" smtClean="0"/>
              <a:t>и приглядел для своего сына </a:t>
            </a:r>
            <a:r>
              <a:rPr lang="ru-RU" dirty="0" err="1" smtClean="0"/>
              <a:t>невесту-шестнадцатилетнюю</a:t>
            </a:r>
            <a:r>
              <a:rPr lang="ru-RU" dirty="0" smtClean="0"/>
              <a:t> </a:t>
            </a:r>
            <a:r>
              <a:rPr lang="ru-RU" dirty="0" smtClean="0"/>
              <a:t>необыкновенную красавицу Наташу</a:t>
            </a:r>
            <a:r>
              <a:rPr lang="ru-RU" dirty="0" smtClean="0"/>
              <a:t>, бывшую </a:t>
            </a:r>
            <a:r>
              <a:rPr lang="ru-RU" dirty="0" smtClean="0"/>
              <a:t>здесь с родителями – помещиками из </a:t>
            </a:r>
            <a:r>
              <a:rPr lang="ru-RU" dirty="0" err="1" smtClean="0"/>
              <a:t>Болдухина</a:t>
            </a:r>
            <a:r>
              <a:rPr lang="ru-RU" dirty="0" smtClean="0"/>
              <a:t>. </a:t>
            </a:r>
            <a:r>
              <a:rPr lang="ru-RU" dirty="0" smtClean="0"/>
              <a:t> Завелось </a:t>
            </a:r>
            <a:r>
              <a:rPr lang="ru-RU" dirty="0" smtClean="0"/>
              <a:t>знакомство, и Наташа очень скоро полюбила </a:t>
            </a:r>
            <a:r>
              <a:rPr lang="ru-RU" dirty="0" err="1" smtClean="0"/>
              <a:t>Флогента</a:t>
            </a:r>
            <a:r>
              <a:rPr lang="ru-RU" dirty="0" smtClean="0"/>
              <a:t> </a:t>
            </a:r>
            <a:r>
              <a:rPr lang="ru-RU" dirty="0" smtClean="0"/>
              <a:t>Афанасьевича как </a:t>
            </a:r>
            <a:r>
              <a:rPr lang="ru-RU" dirty="0" smtClean="0"/>
              <a:t>родного.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928670"/>
            <a:ext cx="3786214" cy="519749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возвращения  домой </a:t>
            </a:r>
            <a:r>
              <a:rPr lang="ru-RU" dirty="0" err="1" smtClean="0"/>
              <a:t>Солобуевы</a:t>
            </a:r>
            <a:r>
              <a:rPr lang="ru-RU" dirty="0" smtClean="0"/>
              <a:t> в письме сватались к Наташе. Но пришла и другая весточка: сосед </a:t>
            </a:r>
            <a:r>
              <a:rPr lang="ru-RU" dirty="0" err="1" smtClean="0"/>
              <a:t>Ардальон</a:t>
            </a:r>
            <a:r>
              <a:rPr lang="ru-RU" dirty="0" smtClean="0"/>
              <a:t> Шатов, которого старшие </a:t>
            </a:r>
            <a:r>
              <a:rPr lang="ru-RU" dirty="0" err="1" smtClean="0"/>
              <a:t>Болдухины</a:t>
            </a:r>
            <a:r>
              <a:rPr lang="ru-RU" dirty="0" smtClean="0"/>
              <a:t> знали ещё мальчиком, тоже просил руки их дочери. Умный, богатый ( хотя и не настолько, как </a:t>
            </a:r>
            <a:r>
              <a:rPr lang="ru-RU" dirty="0" err="1" smtClean="0"/>
              <a:t>Солобуевы</a:t>
            </a:r>
            <a:r>
              <a:rPr lang="ru-RU" dirty="0" smtClean="0"/>
              <a:t>), начитанный </a:t>
            </a:r>
            <a:r>
              <a:rPr lang="ru-RU" dirty="0" err="1" smtClean="0"/>
              <a:t>Ардальон</a:t>
            </a:r>
            <a:r>
              <a:rPr lang="ru-RU" dirty="0" smtClean="0"/>
              <a:t> больше нравился матери девушки, и Наташа  сделала выбор, чтобы </a:t>
            </a:r>
            <a:r>
              <a:rPr lang="ru-RU" dirty="0" smtClean="0"/>
              <a:t>угодить родному </a:t>
            </a:r>
            <a:r>
              <a:rPr lang="ru-RU" dirty="0" smtClean="0"/>
              <a:t>человеку.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Рассказ </a:t>
            </a:r>
            <a:r>
              <a:rPr lang="ru-RU" dirty="0" smtClean="0"/>
              <a:t>Сергея Тимофеевича прерывается на том как Шатов, получивший согласие 16- летней Наташи и её Родителей, объявленный женихом, при более близком знакомстве становится всё менее и менее симпатичен невесте. Смущение начинает овладевать душой молодой </a:t>
            </a:r>
            <a:r>
              <a:rPr lang="ru-RU" dirty="0" smtClean="0"/>
              <a:t>девушки.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785786" y="428604"/>
            <a:ext cx="4000528" cy="569755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Известно продолжение реальной истории</a:t>
            </a:r>
            <a:r>
              <a:rPr lang="ru-RU" dirty="0" smtClean="0"/>
              <a:t>. Свадьба </a:t>
            </a:r>
            <a:r>
              <a:rPr lang="ru-RU" dirty="0" smtClean="0"/>
              <a:t>расстроилась: Надежда Тимофеевна (Наташа) вышла замуж за </a:t>
            </a:r>
            <a:r>
              <a:rPr lang="ru-RU" dirty="0" err="1" smtClean="0"/>
              <a:t>Молосова</a:t>
            </a:r>
            <a:r>
              <a:rPr lang="ru-RU" dirty="0" smtClean="0"/>
              <a:t> (</a:t>
            </a:r>
            <a:r>
              <a:rPr lang="ru-RU" dirty="0" err="1" smtClean="0"/>
              <a:t>Солобуева</a:t>
            </a:r>
            <a:r>
              <a:rPr lang="ru-RU" dirty="0" smtClean="0"/>
              <a:t>). Но это замужество продолжалось недолго: года через четыре муж умер, в а потом, года через два, молодая вдова вышла в 1817г. замуж за Григория Ивановича </a:t>
            </a:r>
            <a:r>
              <a:rPr lang="ru-RU" dirty="0" err="1" smtClean="0"/>
              <a:t>Карташевского</a:t>
            </a:r>
            <a:r>
              <a:rPr lang="ru-RU" dirty="0" smtClean="0"/>
              <a:t> , который был сначала воспитателем Сергея Аксакова в Казани, а затем – профессором в Казанском университете.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571480"/>
            <a:ext cx="3824318" cy="55546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Знакомство с рукописью </a:t>
            </a:r>
            <a:r>
              <a:rPr lang="ru-RU" dirty="0" err="1" smtClean="0"/>
              <a:t>Н.Т.Карташевской</a:t>
            </a:r>
            <a:r>
              <a:rPr lang="ru-RU" dirty="0" smtClean="0"/>
              <a:t> . которая называется «Наташа» и имеет подзаголовок «Истинное происшествие (1811-1814). Действие происходит в Оренбургской и Вятской губерниях» даёт  читателю возможность предположить, почему Аксаков не закончил  повесть.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500042"/>
            <a:ext cx="3567138" cy="562612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Дело в </a:t>
            </a:r>
            <a:r>
              <a:rPr lang="ru-RU" dirty="0" smtClean="0"/>
              <a:t>том, что сестра его, выйдя замуж, попала в «недоброе семейство», до крайней степени  развращенное богатством. Сам старик, добрый и горячо полюбивший </a:t>
            </a:r>
            <a:r>
              <a:rPr lang="ru-RU" dirty="0" err="1" smtClean="0"/>
              <a:t>Надеженьку</a:t>
            </a:r>
            <a:r>
              <a:rPr lang="ru-RU" dirty="0" smtClean="0"/>
              <a:t> умер ещё до свадьбы сына. Дочери его и их мужья представляли собою людей, в которых стремление к богатству уничтожило всё человеческие чувства. Смерть мужа Надежды, не злого, но легкомысленного и избалованного человека, произошла при каких- то странных обстоятельствах.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0"/>
            <a:ext cx="4038600" cy="555468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После его кончины </a:t>
            </a:r>
            <a:r>
              <a:rPr lang="ru-RU" dirty="0" smtClean="0"/>
              <a:t>началась дикая </a:t>
            </a:r>
            <a:r>
              <a:rPr lang="ru-RU" dirty="0" smtClean="0"/>
              <a:t>борьба родственников за его наследство, сопровождаемая обманом, воровством, вымогательством. «Деньгами воспользовались все кроме Наташи, которая не получила своей законной части и не жалела об этом. На деньгах лежало какое –то проклятие: к кому они ни доходили, всякого постигало несчастье»- так заканчивается рассказ </a:t>
            </a:r>
            <a:r>
              <a:rPr lang="ru-RU" dirty="0" err="1" smtClean="0"/>
              <a:t>Карташевской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Предполагается , что если бы Аксаков воспользовался этим материалом, то встретился бы с «оппозицией» со стороны некоторых членов рода Аксаковых. Они препятствовали обнародованию многих автобиографических фактов: по их мнению, это могло бы бросить тень на всю семью. Этим, видимо, и объясняется то, что повесть «Наташа» осталась незаконченной. А Шишковы и Аксаковы  всё-таки породнились.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1818 г., когда в Державинской церкви во имя Смоленской иконы Божией Матери обвенчались Александр Шишков и Мария Булгакова. Одна из дочерей этой дворянской четы, Софья Александровна, впоследствии стала супругой будущего Самарского губернатора Григория Аксакова и породнились с семьей известного писателя. Их дочке и своей любимой внучке Оле Сергей Тимофеевич Аксаков посвятил сказку «Аленький цветочек».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600200"/>
            <a:ext cx="356713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Но Софья Александровна – не старший ребёнок в семье Шишковых. Первой была Нина. Она родилась 27 апреля 1819 г. </a:t>
            </a:r>
            <a:r>
              <a:rPr lang="ru-RU" dirty="0" smtClean="0"/>
              <a:t> в </a:t>
            </a:r>
            <a:r>
              <a:rPr lang="ru-RU" dirty="0" smtClean="0"/>
              <a:t>селе Языкове </a:t>
            </a:r>
            <a:r>
              <a:rPr lang="ru-RU" dirty="0" err="1" smtClean="0"/>
              <a:t>Бузулукского</a:t>
            </a:r>
            <a:r>
              <a:rPr lang="ru-RU" dirty="0" smtClean="0"/>
              <a:t> уезда, ныне Борского района Самарской области, известно, что крестным отцом был близкий друг семьи помещик Федор Карамзин, родной брат российского историка Николая Карамзина.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Нина Шишкова- представительница известных в России того времени дворянских семей. О её родственнике по отцовской линии, адмирале А.С. Шишкове- патриархе русской словесности и государственном деятеле, написано уже достаточно. Но и мама Нины Александровны Мария Булгакова- дочь не менее достойных и почтенных родителей. Её дядя , Николай Булгаков, в 1852-1855гг. был предводителем </a:t>
            </a:r>
            <a:r>
              <a:rPr lang="ru-RU" dirty="0" err="1" smtClean="0"/>
              <a:t>Бузулукского</a:t>
            </a:r>
            <a:r>
              <a:rPr lang="ru-RU" dirty="0" smtClean="0"/>
              <a:t> уездного дворянства. Двоюродный же брат, Андрей  Николаевич в 1893-1985гг. избирался предводителем Самарского губернского дворянства.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Презентация подготовлена учителем истории МОБУ « Державинская СОШ»</a:t>
            </a:r>
          </a:p>
          <a:p>
            <a:r>
              <a:rPr lang="ru-RU" dirty="0" smtClean="0"/>
              <a:t> </a:t>
            </a:r>
            <a:r>
              <a:rPr lang="ru-RU" dirty="0" smtClean="0"/>
              <a:t> Поликарповой </a:t>
            </a:r>
            <a:r>
              <a:rPr lang="ru-RU" smtClean="0"/>
              <a:t>Ольгой Владимировной.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928662" y="1643050"/>
            <a:ext cx="7758138" cy="4483113"/>
          </a:xfrm>
        </p:spPr>
        <p:txBody>
          <a:bodyPr/>
          <a:lstStyle/>
          <a:p>
            <a:r>
              <a:rPr lang="ru-RU" dirty="0" smtClean="0"/>
              <a:t>Храм возведен на искусственной насыпи</a:t>
            </a:r>
            <a:r>
              <a:rPr lang="ru-RU" dirty="0" smtClean="0"/>
              <a:t>.   В </a:t>
            </a:r>
            <a:r>
              <a:rPr lang="ru-RU" dirty="0" smtClean="0"/>
              <a:t>советское время насыпь была разрушена из- </a:t>
            </a:r>
            <a:r>
              <a:rPr lang="ru-RU" dirty="0" smtClean="0"/>
              <a:t>за строительства </a:t>
            </a:r>
            <a:r>
              <a:rPr lang="ru-RU" dirty="0" smtClean="0"/>
              <a:t>дороги. Были уничтожены склепы, в которых были похоронены знаменитые люди </a:t>
            </a:r>
            <a:r>
              <a:rPr lang="ru-RU" dirty="0" err="1" smtClean="0"/>
              <a:t>Бузулукского</a:t>
            </a:r>
            <a:r>
              <a:rPr lang="ru-RU" dirty="0" smtClean="0"/>
              <a:t> уезда</a:t>
            </a:r>
            <a:r>
              <a:rPr lang="ru-RU" dirty="0" smtClean="0"/>
              <a:t>. В </a:t>
            </a:r>
            <a:r>
              <a:rPr lang="ru-RU" dirty="0" smtClean="0"/>
              <a:t>частности, там покоился прах Ф.Я. Шишкова, К.П. Миллера, княгини Мустафиной (урожденной Шишковой).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62612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Из-за разрушения насыпи храм начал смещаться в </a:t>
            </a:r>
            <a:r>
              <a:rPr lang="ru-RU" dirty="0" smtClean="0"/>
              <a:t> сторону реки и </a:t>
            </a:r>
            <a:r>
              <a:rPr lang="ru-RU" dirty="0" smtClean="0"/>
              <a:t>появились трещины в фундаменте и стенах. Когда в 2015 г. начались реставрационные работы, было пробурено 100 трех метровых скважин и залито бетоном. После этого прекратилось сползание храма. Такие  реставрационные работы в Оренбургской области проводились в первые.</a:t>
            </a:r>
          </a:p>
          <a:p>
            <a:endParaRPr lang="ru-RU" dirty="0"/>
          </a:p>
        </p:txBody>
      </p:sp>
      <p:pic>
        <p:nvPicPr>
          <p:cNvPr id="13314" name="Picture 2" descr="C:\Архив\музей\реставрация 15г\IMG_3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2500330" cy="3747566"/>
          </a:xfrm>
          <a:prstGeom prst="rect">
            <a:avLst/>
          </a:prstGeom>
          <a:noFill/>
        </p:spPr>
      </p:pic>
      <p:pic>
        <p:nvPicPr>
          <p:cNvPr id="13315" name="Picture 3" descr="C:\Архив\музей\реставрация 15г\img_39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</a:t>
            </a:r>
            <a:r>
              <a:rPr lang="ru-RU" sz="2000" b="1" dirty="0" smtClean="0"/>
              <a:t>П</a:t>
            </a:r>
            <a:r>
              <a:rPr lang="ru-RU" sz="2000" b="1" dirty="0" smtClean="0"/>
              <a:t>осле укрепления фундамента восстановлена колокольня</a:t>
            </a:r>
            <a:endParaRPr lang="ru-RU" sz="2000" b="1" dirty="0"/>
          </a:p>
        </p:txBody>
      </p:sp>
      <p:pic>
        <p:nvPicPr>
          <p:cNvPr id="12289" name="Picture 1" descr="C:\Users\User\Desktop\fad545a0e6bd31cf08c3e41182845e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357298"/>
            <a:ext cx="3481489" cy="2757339"/>
          </a:xfrm>
          <a:prstGeom prst="rect">
            <a:avLst/>
          </a:prstGeom>
          <a:noFill/>
        </p:spPr>
      </p:pic>
      <p:pic>
        <p:nvPicPr>
          <p:cNvPr id="12291" name="Picture 3" descr="C:\Users\User\Desktop\29807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8"/>
            <a:ext cx="4038600" cy="2689708"/>
          </a:xfrm>
          <a:prstGeom prst="rect">
            <a:avLst/>
          </a:prstGeom>
          <a:noFill/>
        </p:spPr>
      </p:pic>
      <p:pic>
        <p:nvPicPr>
          <p:cNvPr id="12293" name="Picture 5" descr="C:\Users\User\Desktop\f035872391b4c20faeb2b93c6faaf8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1357298"/>
            <a:ext cx="3786214" cy="2486042"/>
          </a:xfrm>
          <a:prstGeom prst="rect">
            <a:avLst/>
          </a:prstGeom>
          <a:noFill/>
        </p:spPr>
      </p:pic>
      <p:pic>
        <p:nvPicPr>
          <p:cNvPr id="12294" name="Picture 6" descr="C:\Users\User\Desktop\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4214818"/>
            <a:ext cx="3548064" cy="2365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Таким был </a:t>
            </a:r>
            <a:r>
              <a:rPr lang="ru-RU" sz="2400" dirty="0" smtClean="0"/>
              <a:t>храм</a:t>
            </a:r>
            <a:r>
              <a:rPr lang="ru-RU" sz="2400" dirty="0" smtClean="0"/>
              <a:t> </a:t>
            </a:r>
            <a:r>
              <a:rPr lang="ru-RU" sz="2400" dirty="0" smtClean="0"/>
              <a:t>в начале 20 века. </a:t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1929-ом году </a:t>
            </a:r>
            <a:r>
              <a:rPr lang="ru-RU" sz="2400" dirty="0" smtClean="0"/>
              <a:t>храм был закрыл.</a:t>
            </a:r>
            <a:endParaRPr lang="ru-RU" sz="2400" dirty="0"/>
          </a:p>
        </p:txBody>
      </p:sp>
      <p:pic>
        <p:nvPicPr>
          <p:cNvPr id="5" name="Picture 2" descr="C:\Users\User\Desktop\imag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3" y="1198070"/>
            <a:ext cx="7661847" cy="5302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Последним настоятелем храма был протоирей Николай Никольский.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Никольский Николай Петрович  окончил Самарскую духовную семинарию. Служил в храмах сел </a:t>
            </a:r>
            <a:r>
              <a:rPr lang="ru-RU" dirty="0" err="1" smtClean="0"/>
              <a:t>Ероховка</a:t>
            </a:r>
            <a:r>
              <a:rPr lang="ru-RU" dirty="0" smtClean="0"/>
              <a:t>, </a:t>
            </a:r>
            <a:r>
              <a:rPr lang="ru-RU" dirty="0" err="1" smtClean="0"/>
              <a:t>Озерье</a:t>
            </a:r>
            <a:r>
              <a:rPr lang="ru-RU" dirty="0" smtClean="0"/>
              <a:t>, </a:t>
            </a:r>
            <a:r>
              <a:rPr lang="ru-RU" dirty="0" err="1" smtClean="0"/>
              <a:t>Державино</a:t>
            </a:r>
            <a:r>
              <a:rPr lang="ru-RU" dirty="0" smtClean="0"/>
              <a:t>. </a:t>
            </a:r>
            <a:r>
              <a:rPr lang="ru-RU" dirty="0" err="1" smtClean="0"/>
              <a:t>Расстерлян</a:t>
            </a:r>
            <a:r>
              <a:rPr lang="ru-RU" dirty="0" smtClean="0"/>
              <a:t> в 1937г.</a:t>
            </a:r>
            <a:endParaRPr lang="ru-RU" dirty="0"/>
          </a:p>
        </p:txBody>
      </p:sp>
      <p:pic>
        <p:nvPicPr>
          <p:cNvPr id="6145" name="Picture 1" descr="G:\2018-06-14 ю\ю 001 - коп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5026" y="1928802"/>
            <a:ext cx="3261222" cy="4346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4000" dirty="0" smtClean="0"/>
              <a:t>Таким </a:t>
            </a:r>
            <a:r>
              <a:rPr lang="ru-RU" sz="4000" dirty="0" smtClean="0"/>
              <a:t>был </a:t>
            </a:r>
            <a:r>
              <a:rPr lang="ru-RU" sz="4000" dirty="0" smtClean="0"/>
              <a:t>храм в 70 годы прошлого века, </a:t>
            </a:r>
            <a:r>
              <a:rPr lang="ru-RU" sz="4000" dirty="0" smtClean="0"/>
              <a:t>здесь был склад магазина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Архив\музей\фото_церкви\Изображение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6086" y="1643050"/>
            <a:ext cx="4137914" cy="4891293"/>
          </a:xfrm>
          <a:prstGeom prst="rect">
            <a:avLst/>
          </a:prstGeom>
          <a:noFill/>
        </p:spPr>
      </p:pic>
      <p:pic>
        <p:nvPicPr>
          <p:cNvPr id="10242" name="Picture 2" descr="C:\Архив\музей\фото_церкви\Изображение0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12962"/>
            <a:ext cx="4567270" cy="4887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Восстановление храма начинается при содействии жителя села </a:t>
            </a:r>
            <a:r>
              <a:rPr lang="ru-RU" sz="2000" dirty="0" err="1" smtClean="0"/>
              <a:t>Державино</a:t>
            </a:r>
            <a:r>
              <a:rPr lang="ru-RU" sz="2000" dirty="0" smtClean="0"/>
              <a:t>  </a:t>
            </a:r>
            <a:r>
              <a:rPr lang="ru-RU" sz="2000" dirty="0" err="1" smtClean="0"/>
              <a:t>Кондакова</a:t>
            </a:r>
            <a:r>
              <a:rPr lang="ru-RU" sz="2000" dirty="0" smtClean="0"/>
              <a:t>   Василия Егоровича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400" dirty="0" smtClean="0"/>
              <a:t>Кондаков </a:t>
            </a:r>
            <a:r>
              <a:rPr lang="ru-RU" sz="1400" dirty="0" smtClean="0"/>
              <a:t>В.Е. </a:t>
            </a:r>
            <a:r>
              <a:rPr lang="ru-RU" sz="1400" dirty="0" smtClean="0"/>
              <a:t>родился 26 марта 1922года в селе </a:t>
            </a:r>
            <a:r>
              <a:rPr lang="ru-RU" sz="1400" dirty="0" err="1" smtClean="0"/>
              <a:t>Петрополье</a:t>
            </a:r>
            <a:r>
              <a:rPr lang="ru-RU" sz="1400" dirty="0" smtClean="0"/>
              <a:t> </a:t>
            </a:r>
            <a:r>
              <a:rPr lang="ru-RU" sz="1400" dirty="0" err="1" smtClean="0"/>
              <a:t>Бугурусланского</a:t>
            </a:r>
            <a:r>
              <a:rPr lang="ru-RU" sz="1400" dirty="0" smtClean="0"/>
              <a:t> </a:t>
            </a:r>
            <a:r>
              <a:rPr lang="ru-RU" sz="1400" dirty="0" smtClean="0"/>
              <a:t>района. </a:t>
            </a:r>
            <a:r>
              <a:rPr lang="ru-RU" sz="1400" dirty="0" smtClean="0"/>
              <a:t>В </a:t>
            </a:r>
            <a:r>
              <a:rPr lang="ru-RU" sz="1400" dirty="0" smtClean="0"/>
              <a:t>августе 1941г, в возрасте 18 лет, был призван на фронт. </a:t>
            </a:r>
            <a:r>
              <a:rPr lang="ru-RU" sz="1400" dirty="0" smtClean="0"/>
              <a:t>Воевал в составе Второго Прибалтийского фронта </a:t>
            </a:r>
            <a:r>
              <a:rPr lang="ru-RU" sz="1400" dirty="0" smtClean="0"/>
              <a:t>.</a:t>
            </a:r>
            <a:r>
              <a:rPr lang="ru-RU" sz="1400" dirty="0" smtClean="0"/>
              <a:t>В </a:t>
            </a:r>
            <a:r>
              <a:rPr lang="ru-RU" sz="1400" dirty="0" smtClean="0"/>
              <a:t>феврале 1944года получил первое ранение , а 20 июля </a:t>
            </a:r>
            <a:r>
              <a:rPr lang="ru-RU" sz="1400" dirty="0" smtClean="0"/>
              <a:t>1944 года </a:t>
            </a:r>
            <a:r>
              <a:rPr lang="ru-RU" sz="1400" dirty="0" smtClean="0"/>
              <a:t>получил второе </a:t>
            </a:r>
            <a:r>
              <a:rPr lang="ru-RU" sz="1400" dirty="0" smtClean="0"/>
              <a:t>ранение ноги</a:t>
            </a:r>
            <a:r>
              <a:rPr lang="ru-RU" sz="1400" dirty="0" smtClean="0"/>
              <a:t>. В Латвийском госпитале ампутировали правую ногу. Когда В.Е. находился в госпитале, то дал обет, что если останется жив, то всю оставшуюся жизнь посвятит служению </a:t>
            </a:r>
            <a:r>
              <a:rPr lang="ru-RU" sz="1400" dirty="0" smtClean="0"/>
              <a:t>Богу </a:t>
            </a:r>
            <a:r>
              <a:rPr lang="ru-RU" sz="1400" dirty="0" smtClean="0"/>
              <a:t>и людям. Так оно и получилось. После демобилизации работал в колхозе на пасеке пчеловодом. Имел правительственные награды.</a:t>
            </a:r>
          </a:p>
          <a:p>
            <a:r>
              <a:rPr lang="ru-RU" sz="1400" dirty="0" smtClean="0"/>
              <a:t>По его инициативе начались работы в </a:t>
            </a:r>
            <a:r>
              <a:rPr lang="ru-RU" sz="1400" dirty="0" smtClean="0"/>
              <a:t>храме. </a:t>
            </a:r>
            <a:r>
              <a:rPr lang="ru-RU" sz="1400" dirty="0" smtClean="0"/>
              <a:t>Помогали нефтяники, писательская организация области и митрополит Леонтий.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31642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291</TotalTime>
  <Words>1297</Words>
  <Application>Microsoft Office PowerPoint</Application>
  <PresentationFormat>Экран (4:3)</PresentationFormat>
  <Paragraphs>46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Тема13</vt:lpstr>
      <vt:lpstr>Тема12</vt:lpstr>
      <vt:lpstr>Храм  во имя Смоленской иконы  Божией матери</vt:lpstr>
      <vt:lpstr> Храм  во имя  Смоленской иконы  Божией матери  построен Г.Р. Державиным Освящен 20 октября  1796г. </vt:lpstr>
      <vt:lpstr>Слайд 3</vt:lpstr>
      <vt:lpstr>  </vt:lpstr>
      <vt:lpstr> После укрепления фундамента восстановлена колокольня</vt:lpstr>
      <vt:lpstr>Таким был храм в начале 20 века.  В 1929-ом году храм был закрыл.</vt:lpstr>
      <vt:lpstr>Последним настоятелем храма был протоирей Николай Никольский.</vt:lpstr>
      <vt:lpstr>  Таким был храм в 70 годы прошлого века, здесь был склад магазина.</vt:lpstr>
      <vt:lpstr>Восстановление храма начинается при содействии жителя села Державино  Кондакова   Василия Егоровича</vt:lpstr>
      <vt:lpstr> В 2013 г. были подготовлены документы для реставрационных работ.  </vt:lpstr>
      <vt:lpstr>Настоятелем храма  является отец Никандр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Одна из тайн державинского храма привела  к продолжению незавершенной  повести Аксакова «Наташа». 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User</cp:lastModifiedBy>
  <cp:revision>13</cp:revision>
  <dcterms:created xsi:type="dcterms:W3CDTF">2016-06-03T19:18:24Z</dcterms:created>
  <dcterms:modified xsi:type="dcterms:W3CDTF">2018-06-14T08:46:31Z</dcterms:modified>
</cp:coreProperties>
</file>